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DM Sans" pitchFamily="2" charset="0"/>
      <p:regular r:id="rId15"/>
    </p:embeddedFont>
    <p:embeddedFont>
      <p:font typeface="DM Sans Bold" panose="020B0604020202020204" charset="0"/>
      <p:regular r:id="rId16"/>
    </p:embeddedFont>
    <p:embeddedFont>
      <p:font typeface="Red Hat Display" panose="020B0604020202020204" charset="0"/>
      <p:regular r:id="rId17"/>
    </p:embeddedFont>
    <p:embeddedFont>
      <p:font typeface="Red Hat Display Bold" panose="020B0604020202020204" charset="0"/>
      <p:regular r:id="rId18"/>
    </p:embeddedFont>
    <p:embeddedFont>
      <p:font typeface="Saira" panose="020B0604020202020204" charset="0"/>
      <p:regular r:id="rId19"/>
    </p:embeddedFont>
    <p:embeddedFont>
      <p:font typeface="Saira Bold" panose="020B0604020202020204" charset="0"/>
      <p:regular r:id="rId20"/>
    </p:embeddedFont>
    <p:embeddedFont>
      <p:font typeface="Saira Extra-Light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hyperlink" Target="https://www.saucedemo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5.sv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ucedemo.com" TargetMode="External"/><Relationship Id="rId7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svg"/><Relationship Id="rId7" Type="http://schemas.openxmlformats.org/officeDocument/2006/relationships/image" Target="../media/image1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5.sv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21307" y="3612759"/>
            <a:ext cx="9866693" cy="6870806"/>
          </a:xfrm>
          <a:custGeom>
            <a:avLst/>
            <a:gdLst/>
            <a:ahLst/>
            <a:cxnLst/>
            <a:rect l="l" t="t" r="r" b="b"/>
            <a:pathLst>
              <a:path w="9866693" h="6870806">
                <a:moveTo>
                  <a:pt x="0" y="0"/>
                </a:moveTo>
                <a:lnTo>
                  <a:pt x="9866693" y="0"/>
                </a:lnTo>
                <a:lnTo>
                  <a:pt x="9866693" y="6870806"/>
                </a:lnTo>
                <a:lnTo>
                  <a:pt x="0" y="6870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8632" y="602925"/>
            <a:ext cx="1974488" cy="1110650"/>
          </a:xfrm>
          <a:custGeom>
            <a:avLst/>
            <a:gdLst/>
            <a:ahLst/>
            <a:cxnLst/>
            <a:rect l="l" t="t" r="r" b="b"/>
            <a:pathLst>
              <a:path w="1974488" h="1110650">
                <a:moveTo>
                  <a:pt x="0" y="0"/>
                </a:moveTo>
                <a:lnTo>
                  <a:pt x="1974488" y="0"/>
                </a:lnTo>
                <a:lnTo>
                  <a:pt x="1974488" y="1110649"/>
                </a:lnTo>
                <a:lnTo>
                  <a:pt x="0" y="1110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04810" y="3086613"/>
            <a:ext cx="11884331" cy="294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02"/>
              </a:lnSpc>
            </a:pPr>
            <a:r>
              <a:rPr lang="en-US" sz="12335" b="1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CAPSTONE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8632" y="2198755"/>
            <a:ext cx="9045650" cy="64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4815">
                <a:solidFill>
                  <a:srgbClr val="2F1800"/>
                </a:solidFill>
                <a:latin typeface="Saira Extra-Light"/>
                <a:ea typeface="Saira Extra-Light"/>
                <a:cs typeface="Saira Extra-Light"/>
                <a:sym typeface="Saira Extra-Light"/>
              </a:rPr>
              <a:t>SAUCEDEMO AUTOMATION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0990146" y="-198403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4" y="0"/>
                </a:lnTo>
                <a:lnTo>
                  <a:pt x="6727324" y="4586811"/>
                </a:lnTo>
                <a:lnTo>
                  <a:pt x="0" y="45868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8281" y="6424796"/>
            <a:ext cx="7177317" cy="3083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4815">
                <a:solidFill>
                  <a:srgbClr val="2F1800"/>
                </a:solidFill>
                <a:latin typeface="Saira Extra-Light"/>
                <a:ea typeface="Saira Extra-Light"/>
                <a:cs typeface="Saira Extra-Light"/>
                <a:sym typeface="Saira Extra-Light"/>
              </a:rPr>
              <a:t>PRESENTED BY:</a:t>
            </a:r>
          </a:p>
          <a:p>
            <a:pPr algn="l">
              <a:lnSpc>
                <a:spcPts val="4815"/>
              </a:lnSpc>
            </a:pPr>
            <a:r>
              <a:rPr lang="en-US" sz="4815">
                <a:solidFill>
                  <a:srgbClr val="2F1800"/>
                </a:solidFill>
                <a:latin typeface="Saira"/>
                <a:ea typeface="Saira"/>
                <a:cs typeface="Saira"/>
                <a:sym typeface="Saira"/>
              </a:rPr>
              <a:t>K.DILIP KUMAR</a:t>
            </a:r>
          </a:p>
          <a:p>
            <a:pPr algn="l">
              <a:lnSpc>
                <a:spcPts val="4815"/>
              </a:lnSpc>
            </a:pPr>
            <a:r>
              <a:rPr lang="en-US" sz="4815">
                <a:solidFill>
                  <a:srgbClr val="2F1800"/>
                </a:solidFill>
                <a:latin typeface="Saira Extra-Light"/>
                <a:ea typeface="Saira Extra-Light"/>
                <a:cs typeface="Saira Extra-Light"/>
                <a:sym typeface="Saira Extra-Light"/>
              </a:rPr>
              <a:t>Batch 03,Java Selenium</a:t>
            </a:r>
          </a:p>
          <a:p>
            <a:pPr algn="l">
              <a:lnSpc>
                <a:spcPts val="4815"/>
              </a:lnSpc>
            </a:pPr>
            <a:endParaRPr lang="en-US" sz="4815">
              <a:solidFill>
                <a:srgbClr val="2F1800"/>
              </a:solidFill>
              <a:latin typeface="Saira Extra-Light"/>
              <a:ea typeface="Saira Extra-Light"/>
              <a:cs typeface="Saira Extra-Light"/>
              <a:sym typeface="Saira Extra-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36206">
            <a:off x="14730194" y="-375909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700189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1"/>
                </a:lnTo>
                <a:lnTo>
                  <a:pt x="0" y="4586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2487" y="1904495"/>
            <a:ext cx="14635443" cy="7647019"/>
          </a:xfrm>
          <a:custGeom>
            <a:avLst/>
            <a:gdLst/>
            <a:ahLst/>
            <a:cxnLst/>
            <a:rect l="l" t="t" r="r" b="b"/>
            <a:pathLst>
              <a:path w="14635443" h="7647019">
                <a:moveTo>
                  <a:pt x="0" y="0"/>
                </a:moveTo>
                <a:lnTo>
                  <a:pt x="14635443" y="0"/>
                </a:lnTo>
                <a:lnTo>
                  <a:pt x="14635443" y="7647019"/>
                </a:lnTo>
                <a:lnTo>
                  <a:pt x="0" y="7647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0969" y="635974"/>
            <a:ext cx="7699304" cy="48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5"/>
              </a:lnSpc>
            </a:pPr>
            <a:r>
              <a:rPr lang="en-US" sz="3695" b="1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BUG RAISED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36206">
            <a:off x="14625194" y="-502676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2" y="0"/>
                </a:lnTo>
                <a:lnTo>
                  <a:pt x="28354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941069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2527" y="1783620"/>
            <a:ext cx="13377503" cy="7474680"/>
          </a:xfrm>
          <a:custGeom>
            <a:avLst/>
            <a:gdLst/>
            <a:ahLst/>
            <a:cxnLst/>
            <a:rect l="l" t="t" r="r" b="b"/>
            <a:pathLst>
              <a:path w="13377503" h="7474680">
                <a:moveTo>
                  <a:pt x="0" y="0"/>
                </a:moveTo>
                <a:lnTo>
                  <a:pt x="13377503" y="0"/>
                </a:lnTo>
                <a:lnTo>
                  <a:pt x="13377503" y="7474680"/>
                </a:lnTo>
                <a:lnTo>
                  <a:pt x="0" y="7474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0969" y="635974"/>
            <a:ext cx="7699304" cy="48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5"/>
              </a:lnSpc>
            </a:pPr>
            <a:r>
              <a:rPr lang="en-US" sz="3695" b="1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ZEPHYR REPORTS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36206">
            <a:off x="14848135" y="-374205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2" y="0"/>
                </a:lnTo>
                <a:lnTo>
                  <a:pt x="28354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700189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1"/>
                </a:lnTo>
                <a:lnTo>
                  <a:pt x="0" y="4586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2487" y="1683196"/>
            <a:ext cx="15000513" cy="7212268"/>
          </a:xfrm>
          <a:custGeom>
            <a:avLst/>
            <a:gdLst/>
            <a:ahLst/>
            <a:cxnLst/>
            <a:rect l="l" t="t" r="r" b="b"/>
            <a:pathLst>
              <a:path w="15000513" h="7212268">
                <a:moveTo>
                  <a:pt x="0" y="0"/>
                </a:moveTo>
                <a:lnTo>
                  <a:pt x="15000513" y="0"/>
                </a:lnTo>
                <a:lnTo>
                  <a:pt x="15000513" y="7212269"/>
                </a:lnTo>
                <a:lnTo>
                  <a:pt x="0" y="7212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65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0969" y="635974"/>
            <a:ext cx="7699304" cy="48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5"/>
              </a:lnSpc>
            </a:pPr>
            <a:r>
              <a:rPr lang="en-US" sz="3695" b="1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JENKINS FOR CI/CD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5612" y="2686706"/>
            <a:ext cx="16556159" cy="5057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7953" lvl="1" indent="-223976" algn="l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Conducted comprehensive manual testing by designing and executing a variety of test cases, including positive, negative, and edge scenarios to ensure system reliability.</a:t>
            </a:r>
          </a:p>
          <a:p>
            <a:pPr marL="447953" lvl="1" indent="-223976" algn="l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Developed a robust Selenium automation framework utilizing Java, TestNG, and Cucumber to support reusable and scalable test automation.</a:t>
            </a:r>
          </a:p>
          <a:p>
            <a:pPr marL="447953" lvl="1" indent="-223976" algn="l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Performed cross-browser validation on Chrome and Edge to ensure consistent performance and functionality across platforms.</a:t>
            </a:r>
          </a:p>
          <a:p>
            <a:pPr marL="447953" lvl="1" indent="-223976" algn="l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Integrated the test automation framework with GitHub for version control and Jenkins for continuous integration and deployment (CI/CD).</a:t>
            </a:r>
          </a:p>
          <a:p>
            <a:pPr marL="447953" lvl="1" indent="-223976" algn="l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Utilized Jira for efficient management of user stories, test case documentation, and defect tracking.</a:t>
            </a:r>
          </a:p>
          <a:p>
            <a:pPr marL="447953" lvl="1" indent="-223976" algn="l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Generated detailed test reports using Extent Reports, including visual evidence like screenshots for failed test steps.</a:t>
            </a:r>
          </a:p>
          <a:p>
            <a:pPr marL="447953" lvl="1" indent="-223976" algn="l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Combined manual and automated testing strategies to maximize test coverage, reduce regression cycles, and enhance overall software quality.</a:t>
            </a:r>
          </a:p>
          <a:p>
            <a:pPr algn="l">
              <a:lnSpc>
                <a:spcPts val="2904"/>
              </a:lnSpc>
            </a:pPr>
            <a:r>
              <a:rPr lang="en-US" sz="2074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References:</a:t>
            </a:r>
          </a:p>
          <a:p>
            <a:pPr algn="l">
              <a:lnSpc>
                <a:spcPts val="2904"/>
              </a:lnSpc>
            </a:pPr>
            <a:r>
              <a:rPr lang="en-US" sz="2074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🔗 GitHub: https://github.com/dilipk2103/Cpastone_pro.git</a:t>
            </a:r>
          </a:p>
          <a:p>
            <a:pPr algn="l">
              <a:lnSpc>
                <a:spcPts val="2904"/>
              </a:lnSpc>
            </a:pPr>
            <a:r>
              <a:rPr lang="en-US" sz="2074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🌐 Demo Site: </a:t>
            </a:r>
            <a:r>
              <a:rPr lang="en-US" sz="2074" u="sng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2" tooltip="https://www.saucedemo.com"/>
              </a:rPr>
              <a:t>https://www.saucedemo.com</a:t>
            </a:r>
          </a:p>
          <a:p>
            <a:pPr algn="l">
              <a:lnSpc>
                <a:spcPts val="2904"/>
              </a:lnSpc>
            </a:pPr>
            <a:endParaRPr lang="en-US" sz="2074" u="sng">
              <a:solidFill>
                <a:srgbClr val="5B7ABE"/>
              </a:solidFill>
              <a:latin typeface="Red Hat Display"/>
              <a:ea typeface="Red Hat Display"/>
              <a:cs typeface="Red Hat Display"/>
              <a:sym typeface="Red Hat Display"/>
              <a:hlinkClick r:id="rId2" tooltip="https://www.saucedemo.com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010400" y="609021"/>
            <a:ext cx="5943600" cy="897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 dirty="0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Summary</a:t>
            </a:r>
          </a:p>
        </p:txBody>
      </p:sp>
      <p:sp>
        <p:nvSpPr>
          <p:cNvPr id="4" name="Freeform 4"/>
          <p:cNvSpPr/>
          <p:nvPr/>
        </p:nvSpPr>
        <p:spPr>
          <a:xfrm rot="715246">
            <a:off x="13550418" y="26873"/>
            <a:ext cx="4633696" cy="2959288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35325">
            <a:off x="222218" y="5863967"/>
            <a:ext cx="5379491" cy="457579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26878">
            <a:off x="314920" y="23832"/>
            <a:ext cx="4576141" cy="2579280"/>
          </a:xfrm>
          <a:custGeom>
            <a:avLst/>
            <a:gdLst/>
            <a:ahLst/>
            <a:cxnLst/>
            <a:rect l="l" t="t" r="r" b="b"/>
            <a:pathLst>
              <a:path w="4576141" h="2579280">
                <a:moveTo>
                  <a:pt x="0" y="0"/>
                </a:moveTo>
                <a:lnTo>
                  <a:pt x="4576142" y="0"/>
                </a:lnTo>
                <a:lnTo>
                  <a:pt x="4576142" y="2579280"/>
                </a:lnTo>
                <a:lnTo>
                  <a:pt x="0" y="25792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761860">
            <a:off x="14939465" y="6718522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8954542" cy="6389990"/>
          </a:xfrm>
          <a:custGeom>
            <a:avLst/>
            <a:gdLst/>
            <a:ahLst/>
            <a:cxnLst/>
            <a:rect l="l" t="t" r="r" b="b"/>
            <a:pathLst>
              <a:path w="8954542" h="6389990">
                <a:moveTo>
                  <a:pt x="0" y="0"/>
                </a:moveTo>
                <a:lnTo>
                  <a:pt x="8954542" y="0"/>
                </a:lnTo>
                <a:lnTo>
                  <a:pt x="8954542" y="6389990"/>
                </a:lnTo>
                <a:lnTo>
                  <a:pt x="0" y="638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3" b="-27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548217" y="1004084"/>
            <a:ext cx="7791262" cy="1595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 b="1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PROJECT DESCRIPTION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548217" y="2825320"/>
            <a:ext cx="8622920" cy="192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64"/>
              </a:lnSpc>
            </a:pPr>
            <a:r>
              <a:rPr lang="en-US" sz="2189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For my Capstone Project, I developed a comprehensive automated testing framework for the web application </a:t>
            </a:r>
            <a:r>
              <a:rPr lang="en-US" sz="2189" u="sng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  <a:hlinkClick r:id="rId3" tooltip="https://www.saucedemo.com"/>
              </a:rPr>
              <a:t>https://www.saucedemo.com</a:t>
            </a:r>
            <a:r>
              <a:rPr lang="en-US" sz="2189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. The objective was to automate functional tests, integrate the framework into a CI/CD pipeline, and enable continuous validation of the application's stability.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48217" y="5744629"/>
            <a:ext cx="8599697" cy="37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56"/>
              </a:lnSpc>
            </a:pPr>
            <a:r>
              <a:rPr lang="en-US" sz="218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https://github.com/dilipk2103/Cpastone_pro.git.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48217" y="5082095"/>
            <a:ext cx="4309222" cy="71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5"/>
              </a:lnSpc>
            </a:pPr>
            <a:r>
              <a:rPr lang="en-US" sz="2755" b="1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GITHUB REPO URL:</a:t>
            </a:r>
          </a:p>
          <a:p>
            <a:pPr algn="l">
              <a:lnSpc>
                <a:spcPts val="2755"/>
              </a:lnSpc>
            </a:pPr>
            <a:endParaRPr lang="en-US" sz="2755" b="1">
              <a:solidFill>
                <a:srgbClr val="2F1800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7" name="Freeform 7"/>
          <p:cNvSpPr/>
          <p:nvPr/>
        </p:nvSpPr>
        <p:spPr>
          <a:xfrm rot="-2349449">
            <a:off x="300478" y="7968660"/>
            <a:ext cx="4576141" cy="2579280"/>
          </a:xfrm>
          <a:custGeom>
            <a:avLst/>
            <a:gdLst/>
            <a:ahLst/>
            <a:cxnLst/>
            <a:rect l="l" t="t" r="r" b="b"/>
            <a:pathLst>
              <a:path w="4576141" h="2579280">
                <a:moveTo>
                  <a:pt x="0" y="0"/>
                </a:moveTo>
                <a:lnTo>
                  <a:pt x="4576141" y="0"/>
                </a:lnTo>
                <a:lnTo>
                  <a:pt x="4576141" y="2579280"/>
                </a:lnTo>
                <a:lnTo>
                  <a:pt x="0" y="2579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886240" y="5710236"/>
            <a:ext cx="5401760" cy="4576764"/>
          </a:xfrm>
          <a:custGeom>
            <a:avLst/>
            <a:gdLst/>
            <a:ahLst/>
            <a:cxnLst/>
            <a:rect l="l" t="t" r="r" b="b"/>
            <a:pathLst>
              <a:path w="5401760" h="4576764">
                <a:moveTo>
                  <a:pt x="0" y="0"/>
                </a:moveTo>
                <a:lnTo>
                  <a:pt x="5401760" y="0"/>
                </a:lnTo>
                <a:lnTo>
                  <a:pt x="5401760" y="4576764"/>
                </a:lnTo>
                <a:lnTo>
                  <a:pt x="0" y="45767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4928" y="2404916"/>
            <a:ext cx="3626342" cy="698286"/>
            <a:chOff x="0" y="0"/>
            <a:chExt cx="1393742" cy="2683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3742" cy="268378"/>
            </a:xfrm>
            <a:custGeom>
              <a:avLst/>
              <a:gdLst/>
              <a:ahLst/>
              <a:cxnLst/>
              <a:rect l="l" t="t" r="r" b="b"/>
              <a:pathLst>
                <a:path w="1393742" h="268378">
                  <a:moveTo>
                    <a:pt x="1190542" y="0"/>
                  </a:moveTo>
                  <a:cubicBezTo>
                    <a:pt x="1302767" y="0"/>
                    <a:pt x="1393742" y="60078"/>
                    <a:pt x="1393742" y="134189"/>
                  </a:cubicBezTo>
                  <a:cubicBezTo>
                    <a:pt x="1393742" y="208300"/>
                    <a:pt x="1302767" y="268378"/>
                    <a:pt x="1190542" y="268378"/>
                  </a:cubicBezTo>
                  <a:lnTo>
                    <a:pt x="203200" y="268378"/>
                  </a:lnTo>
                  <a:cubicBezTo>
                    <a:pt x="90976" y="268378"/>
                    <a:pt x="0" y="208300"/>
                    <a:pt x="0" y="134189"/>
                  </a:cubicBezTo>
                  <a:cubicBezTo>
                    <a:pt x="0" y="6007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1393742" cy="192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9404" y="4718399"/>
            <a:ext cx="2544093" cy="741829"/>
            <a:chOff x="0" y="0"/>
            <a:chExt cx="1393742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3742" cy="406400"/>
            </a:xfrm>
            <a:custGeom>
              <a:avLst/>
              <a:gdLst/>
              <a:ahLst/>
              <a:cxnLst/>
              <a:rect l="l" t="t" r="r" b="b"/>
              <a:pathLst>
                <a:path w="1393742" h="406400">
                  <a:moveTo>
                    <a:pt x="1190542" y="0"/>
                  </a:moveTo>
                  <a:cubicBezTo>
                    <a:pt x="1302767" y="0"/>
                    <a:pt x="1393742" y="90976"/>
                    <a:pt x="1393742" y="203200"/>
                  </a:cubicBezTo>
                  <a:cubicBezTo>
                    <a:pt x="1393742" y="315424"/>
                    <a:pt x="1302767" y="406400"/>
                    <a:pt x="11905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76200"/>
              <a:ext cx="1393742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81293" y="2548679"/>
            <a:ext cx="2973613" cy="430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2543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TYPES OF TESTING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9404" y="3340782"/>
            <a:ext cx="11633271" cy="1447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88"/>
              </a:lnSpc>
            </a:pPr>
            <a:r>
              <a:rPr lang="en-US" sz="2777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•Manual Testing</a:t>
            </a:r>
          </a:p>
          <a:p>
            <a:pPr algn="just">
              <a:lnSpc>
                <a:spcPts val="3888"/>
              </a:lnSpc>
            </a:pPr>
            <a:r>
              <a:rPr lang="en-US" sz="2777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•Automation Testing with CI/CD integration</a:t>
            </a:r>
          </a:p>
          <a:p>
            <a:pPr algn="just">
              <a:lnSpc>
                <a:spcPts val="3888"/>
              </a:lnSpc>
            </a:pPr>
            <a:endParaRPr lang="en-US" sz="2777">
              <a:solidFill>
                <a:srgbClr val="2F18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38190" y="5698354"/>
            <a:ext cx="9930526" cy="4588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19"/>
              </a:lnSpc>
            </a:pPr>
            <a:r>
              <a:rPr lang="en-US" sz="237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•Java</a:t>
            </a:r>
          </a:p>
          <a:p>
            <a:pPr algn="just">
              <a:lnSpc>
                <a:spcPts val="3319"/>
              </a:lnSpc>
            </a:pPr>
            <a:r>
              <a:rPr lang="en-US" sz="237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•Selenium </a:t>
            </a:r>
          </a:p>
          <a:p>
            <a:pPr algn="just">
              <a:lnSpc>
                <a:spcPts val="3319"/>
              </a:lnSpc>
            </a:pPr>
            <a:r>
              <a:rPr lang="en-US" sz="237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•WebDriver</a:t>
            </a:r>
          </a:p>
          <a:p>
            <a:pPr algn="just">
              <a:lnSpc>
                <a:spcPts val="3319"/>
              </a:lnSpc>
            </a:pPr>
            <a:r>
              <a:rPr lang="en-US" sz="237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•TestNG</a:t>
            </a:r>
          </a:p>
          <a:p>
            <a:pPr algn="just">
              <a:lnSpc>
                <a:spcPts val="3319"/>
              </a:lnSpc>
            </a:pPr>
            <a:r>
              <a:rPr lang="en-US" sz="237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•Cucumber (BDD Framework)</a:t>
            </a:r>
          </a:p>
          <a:p>
            <a:pPr algn="just">
              <a:lnSpc>
                <a:spcPts val="3319"/>
              </a:lnSpc>
            </a:pPr>
            <a:r>
              <a:rPr lang="en-US" sz="237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•Maven (Build and Dependency Management)</a:t>
            </a:r>
          </a:p>
          <a:p>
            <a:pPr algn="just">
              <a:lnSpc>
                <a:spcPts val="3319"/>
              </a:lnSpc>
            </a:pPr>
            <a:r>
              <a:rPr lang="en-US" sz="237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•GitHub (Version Control)</a:t>
            </a:r>
          </a:p>
          <a:p>
            <a:pPr algn="just">
              <a:lnSpc>
                <a:spcPts val="3319"/>
              </a:lnSpc>
            </a:pPr>
            <a:r>
              <a:rPr lang="en-US" sz="237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•Jenkins (CI/CD Automation)</a:t>
            </a:r>
          </a:p>
          <a:p>
            <a:pPr algn="just">
              <a:lnSpc>
                <a:spcPts val="3319"/>
              </a:lnSpc>
            </a:pPr>
            <a:r>
              <a:rPr lang="en-US" sz="237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•JIRA (Requirement &amp; Defect Management)</a:t>
            </a:r>
          </a:p>
          <a:p>
            <a:pPr algn="just">
              <a:lnSpc>
                <a:spcPts val="3319"/>
              </a:lnSpc>
            </a:pPr>
            <a:r>
              <a:rPr lang="en-US" sz="237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•Extent Reports (HTML Reporting)</a:t>
            </a:r>
          </a:p>
          <a:p>
            <a:pPr algn="just">
              <a:lnSpc>
                <a:spcPts val="3319"/>
              </a:lnSpc>
            </a:pPr>
            <a:endParaRPr lang="en-US" sz="2370">
              <a:solidFill>
                <a:srgbClr val="2F18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20813" y="4862196"/>
            <a:ext cx="2091366" cy="430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2543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TOOLS USED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9404" y="1152525"/>
            <a:ext cx="13641231" cy="814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 b="1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TYPES OF TESTING &amp; TOOLS USED </a:t>
            </a:r>
          </a:p>
        </p:txBody>
      </p:sp>
      <p:sp>
        <p:nvSpPr>
          <p:cNvPr id="13" name="Freeform 13"/>
          <p:cNvSpPr/>
          <p:nvPr/>
        </p:nvSpPr>
        <p:spPr>
          <a:xfrm>
            <a:off x="11560677" y="5745979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1"/>
                </a:lnTo>
                <a:lnTo>
                  <a:pt x="0" y="45868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635325">
            <a:off x="12605205" y="-240502"/>
            <a:ext cx="5719067" cy="4845609"/>
          </a:xfrm>
          <a:custGeom>
            <a:avLst/>
            <a:gdLst/>
            <a:ahLst/>
            <a:cxnLst/>
            <a:rect l="l" t="t" r="r" b="b"/>
            <a:pathLst>
              <a:path w="5719067" h="4845609">
                <a:moveTo>
                  <a:pt x="0" y="0"/>
                </a:moveTo>
                <a:lnTo>
                  <a:pt x="5719067" y="0"/>
                </a:lnTo>
                <a:lnTo>
                  <a:pt x="5719067" y="4845610"/>
                </a:lnTo>
                <a:lnTo>
                  <a:pt x="0" y="4845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226878">
            <a:off x="277173" y="93594"/>
            <a:ext cx="2208241" cy="1244645"/>
          </a:xfrm>
          <a:custGeom>
            <a:avLst/>
            <a:gdLst/>
            <a:ahLst/>
            <a:cxnLst/>
            <a:rect l="l" t="t" r="r" b="b"/>
            <a:pathLst>
              <a:path w="2208241" h="1244645">
                <a:moveTo>
                  <a:pt x="0" y="0"/>
                </a:moveTo>
                <a:lnTo>
                  <a:pt x="2208242" y="0"/>
                </a:lnTo>
                <a:lnTo>
                  <a:pt x="2208242" y="1244645"/>
                </a:lnTo>
                <a:lnTo>
                  <a:pt x="0" y="12446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95569" y="1208572"/>
            <a:ext cx="11805922" cy="161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3"/>
              </a:lnSpc>
            </a:pPr>
            <a:r>
              <a:rPr lang="en-US" sz="4681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Automation Approach</a:t>
            </a:r>
          </a:p>
          <a:p>
            <a:pPr algn="ctr">
              <a:lnSpc>
                <a:spcPts val="6553"/>
              </a:lnSpc>
            </a:pPr>
            <a:endParaRPr lang="en-US" sz="4681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029259" y="3954531"/>
            <a:ext cx="3499238" cy="3697518"/>
            <a:chOff x="0" y="0"/>
            <a:chExt cx="921610" cy="9738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1610" cy="973832"/>
            </a:xfrm>
            <a:custGeom>
              <a:avLst/>
              <a:gdLst/>
              <a:ahLst/>
              <a:cxnLst/>
              <a:rect l="l" t="t" r="r" b="b"/>
              <a:pathLst>
                <a:path w="921610" h="973832">
                  <a:moveTo>
                    <a:pt x="66374" y="0"/>
                  </a:moveTo>
                  <a:lnTo>
                    <a:pt x="855236" y="0"/>
                  </a:lnTo>
                  <a:cubicBezTo>
                    <a:pt x="891893" y="0"/>
                    <a:pt x="921610" y="29717"/>
                    <a:pt x="921610" y="66374"/>
                  </a:cubicBezTo>
                  <a:lnTo>
                    <a:pt x="921610" y="907458"/>
                  </a:lnTo>
                  <a:cubicBezTo>
                    <a:pt x="921610" y="944115"/>
                    <a:pt x="891893" y="973832"/>
                    <a:pt x="855236" y="973832"/>
                  </a:cubicBezTo>
                  <a:lnTo>
                    <a:pt x="66374" y="973832"/>
                  </a:lnTo>
                  <a:cubicBezTo>
                    <a:pt x="29717" y="973832"/>
                    <a:pt x="0" y="944115"/>
                    <a:pt x="0" y="907458"/>
                  </a:cubicBezTo>
                  <a:lnTo>
                    <a:pt x="0" y="66374"/>
                  </a:lnTo>
                  <a:cubicBezTo>
                    <a:pt x="0" y="29717"/>
                    <a:pt x="29717" y="0"/>
                    <a:pt x="663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21610" cy="1021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29259" y="3021124"/>
            <a:ext cx="3499238" cy="1866815"/>
            <a:chOff x="0" y="0"/>
            <a:chExt cx="921610" cy="4916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1610" cy="491672"/>
            </a:xfrm>
            <a:custGeom>
              <a:avLst/>
              <a:gdLst/>
              <a:ahLst/>
              <a:cxnLst/>
              <a:rect l="l" t="t" r="r" b="b"/>
              <a:pathLst>
                <a:path w="921610" h="491672">
                  <a:moveTo>
                    <a:pt x="66374" y="0"/>
                  </a:moveTo>
                  <a:lnTo>
                    <a:pt x="855236" y="0"/>
                  </a:lnTo>
                  <a:cubicBezTo>
                    <a:pt x="891893" y="0"/>
                    <a:pt x="921610" y="29717"/>
                    <a:pt x="921610" y="66374"/>
                  </a:cubicBezTo>
                  <a:lnTo>
                    <a:pt x="921610" y="425298"/>
                  </a:lnTo>
                  <a:cubicBezTo>
                    <a:pt x="921610" y="461955"/>
                    <a:pt x="891893" y="491672"/>
                    <a:pt x="855236" y="491672"/>
                  </a:cubicBezTo>
                  <a:lnTo>
                    <a:pt x="66374" y="491672"/>
                  </a:lnTo>
                  <a:cubicBezTo>
                    <a:pt x="29717" y="491672"/>
                    <a:pt x="0" y="461955"/>
                    <a:pt x="0" y="425298"/>
                  </a:cubicBezTo>
                  <a:lnTo>
                    <a:pt x="0" y="66374"/>
                  </a:lnTo>
                  <a:cubicBezTo>
                    <a:pt x="0" y="29717"/>
                    <a:pt x="29717" y="0"/>
                    <a:pt x="66374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21610" cy="539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3605" y="3513654"/>
            <a:ext cx="5498141" cy="79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3"/>
              </a:lnSpc>
            </a:pPr>
            <a:r>
              <a:rPr lang="en-US" sz="4759" b="1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8283" y="5411814"/>
            <a:ext cx="3881189" cy="141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4"/>
              </a:lnSpc>
            </a:pPr>
            <a:r>
              <a:rPr lang="en-US" sz="2717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Page Object Model (POM)</a:t>
            </a:r>
          </a:p>
          <a:p>
            <a:pPr algn="ctr">
              <a:lnSpc>
                <a:spcPts val="3804"/>
              </a:lnSpc>
            </a:pPr>
            <a:endParaRPr lang="en-US" sz="2717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5899292" y="3954531"/>
            <a:ext cx="3499238" cy="3697518"/>
            <a:chOff x="0" y="0"/>
            <a:chExt cx="921610" cy="9738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1610" cy="973832"/>
            </a:xfrm>
            <a:custGeom>
              <a:avLst/>
              <a:gdLst/>
              <a:ahLst/>
              <a:cxnLst/>
              <a:rect l="l" t="t" r="r" b="b"/>
              <a:pathLst>
                <a:path w="921610" h="973832">
                  <a:moveTo>
                    <a:pt x="66374" y="0"/>
                  </a:moveTo>
                  <a:lnTo>
                    <a:pt x="855236" y="0"/>
                  </a:lnTo>
                  <a:cubicBezTo>
                    <a:pt x="891893" y="0"/>
                    <a:pt x="921610" y="29717"/>
                    <a:pt x="921610" y="66374"/>
                  </a:cubicBezTo>
                  <a:lnTo>
                    <a:pt x="921610" y="907458"/>
                  </a:lnTo>
                  <a:cubicBezTo>
                    <a:pt x="921610" y="944115"/>
                    <a:pt x="891893" y="973832"/>
                    <a:pt x="855236" y="973832"/>
                  </a:cubicBezTo>
                  <a:lnTo>
                    <a:pt x="66374" y="973832"/>
                  </a:lnTo>
                  <a:cubicBezTo>
                    <a:pt x="29717" y="973832"/>
                    <a:pt x="0" y="944115"/>
                    <a:pt x="0" y="907458"/>
                  </a:cubicBezTo>
                  <a:lnTo>
                    <a:pt x="0" y="66374"/>
                  </a:lnTo>
                  <a:cubicBezTo>
                    <a:pt x="0" y="29717"/>
                    <a:pt x="29717" y="0"/>
                    <a:pt x="663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21610" cy="1021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99292" y="3021124"/>
            <a:ext cx="3499238" cy="1866815"/>
            <a:chOff x="0" y="0"/>
            <a:chExt cx="921610" cy="4916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21610" cy="491672"/>
            </a:xfrm>
            <a:custGeom>
              <a:avLst/>
              <a:gdLst/>
              <a:ahLst/>
              <a:cxnLst/>
              <a:rect l="l" t="t" r="r" b="b"/>
              <a:pathLst>
                <a:path w="921610" h="491672">
                  <a:moveTo>
                    <a:pt x="66374" y="0"/>
                  </a:moveTo>
                  <a:lnTo>
                    <a:pt x="855236" y="0"/>
                  </a:lnTo>
                  <a:cubicBezTo>
                    <a:pt x="891893" y="0"/>
                    <a:pt x="921610" y="29717"/>
                    <a:pt x="921610" y="66374"/>
                  </a:cubicBezTo>
                  <a:lnTo>
                    <a:pt x="921610" y="425298"/>
                  </a:lnTo>
                  <a:cubicBezTo>
                    <a:pt x="921610" y="461955"/>
                    <a:pt x="891893" y="491672"/>
                    <a:pt x="855236" y="491672"/>
                  </a:cubicBezTo>
                  <a:lnTo>
                    <a:pt x="66374" y="491672"/>
                  </a:lnTo>
                  <a:cubicBezTo>
                    <a:pt x="29717" y="491672"/>
                    <a:pt x="0" y="461955"/>
                    <a:pt x="0" y="425298"/>
                  </a:cubicBezTo>
                  <a:lnTo>
                    <a:pt x="0" y="66374"/>
                  </a:lnTo>
                  <a:cubicBezTo>
                    <a:pt x="0" y="29717"/>
                    <a:pt x="29717" y="0"/>
                    <a:pt x="66374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921610" cy="539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190643" y="5457158"/>
            <a:ext cx="3207886" cy="148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0"/>
              </a:lnSpc>
            </a:pPr>
            <a:r>
              <a:rPr lang="en-US" sz="2872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Cross-Browser Testing</a:t>
            </a:r>
          </a:p>
          <a:p>
            <a:pPr algn="ctr">
              <a:lnSpc>
                <a:spcPts val="4020"/>
              </a:lnSpc>
            </a:pPr>
            <a:endParaRPr lang="en-US" sz="2872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9769326" y="3954531"/>
            <a:ext cx="3499238" cy="3697518"/>
            <a:chOff x="0" y="0"/>
            <a:chExt cx="921610" cy="97383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21610" cy="973832"/>
            </a:xfrm>
            <a:custGeom>
              <a:avLst/>
              <a:gdLst/>
              <a:ahLst/>
              <a:cxnLst/>
              <a:rect l="l" t="t" r="r" b="b"/>
              <a:pathLst>
                <a:path w="921610" h="973832">
                  <a:moveTo>
                    <a:pt x="66374" y="0"/>
                  </a:moveTo>
                  <a:lnTo>
                    <a:pt x="855236" y="0"/>
                  </a:lnTo>
                  <a:cubicBezTo>
                    <a:pt x="891893" y="0"/>
                    <a:pt x="921610" y="29717"/>
                    <a:pt x="921610" y="66374"/>
                  </a:cubicBezTo>
                  <a:lnTo>
                    <a:pt x="921610" y="907458"/>
                  </a:lnTo>
                  <a:cubicBezTo>
                    <a:pt x="921610" y="944115"/>
                    <a:pt x="891893" y="973832"/>
                    <a:pt x="855236" y="973832"/>
                  </a:cubicBezTo>
                  <a:lnTo>
                    <a:pt x="66374" y="973832"/>
                  </a:lnTo>
                  <a:cubicBezTo>
                    <a:pt x="29717" y="973832"/>
                    <a:pt x="0" y="944115"/>
                    <a:pt x="0" y="907458"/>
                  </a:cubicBezTo>
                  <a:lnTo>
                    <a:pt x="0" y="66374"/>
                  </a:lnTo>
                  <a:cubicBezTo>
                    <a:pt x="0" y="29717"/>
                    <a:pt x="29717" y="0"/>
                    <a:pt x="663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921610" cy="1021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769326" y="3021124"/>
            <a:ext cx="3499238" cy="1866815"/>
            <a:chOff x="0" y="0"/>
            <a:chExt cx="921610" cy="49167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21610" cy="491672"/>
            </a:xfrm>
            <a:custGeom>
              <a:avLst/>
              <a:gdLst/>
              <a:ahLst/>
              <a:cxnLst/>
              <a:rect l="l" t="t" r="r" b="b"/>
              <a:pathLst>
                <a:path w="921610" h="491672">
                  <a:moveTo>
                    <a:pt x="66374" y="0"/>
                  </a:moveTo>
                  <a:lnTo>
                    <a:pt x="855236" y="0"/>
                  </a:lnTo>
                  <a:cubicBezTo>
                    <a:pt x="891893" y="0"/>
                    <a:pt x="921610" y="29717"/>
                    <a:pt x="921610" y="66374"/>
                  </a:cubicBezTo>
                  <a:lnTo>
                    <a:pt x="921610" y="425298"/>
                  </a:lnTo>
                  <a:cubicBezTo>
                    <a:pt x="921610" y="461955"/>
                    <a:pt x="891893" y="491672"/>
                    <a:pt x="855236" y="491672"/>
                  </a:cubicBezTo>
                  <a:lnTo>
                    <a:pt x="66374" y="491672"/>
                  </a:lnTo>
                  <a:cubicBezTo>
                    <a:pt x="29717" y="491672"/>
                    <a:pt x="0" y="461955"/>
                    <a:pt x="0" y="425298"/>
                  </a:cubicBezTo>
                  <a:lnTo>
                    <a:pt x="0" y="66374"/>
                  </a:lnTo>
                  <a:cubicBezTo>
                    <a:pt x="0" y="29717"/>
                    <a:pt x="29717" y="0"/>
                    <a:pt x="66374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921610" cy="539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639359" y="3954531"/>
            <a:ext cx="3499238" cy="3697518"/>
            <a:chOff x="0" y="0"/>
            <a:chExt cx="921610" cy="9738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21610" cy="973832"/>
            </a:xfrm>
            <a:custGeom>
              <a:avLst/>
              <a:gdLst/>
              <a:ahLst/>
              <a:cxnLst/>
              <a:rect l="l" t="t" r="r" b="b"/>
              <a:pathLst>
                <a:path w="921610" h="973832">
                  <a:moveTo>
                    <a:pt x="66374" y="0"/>
                  </a:moveTo>
                  <a:lnTo>
                    <a:pt x="855236" y="0"/>
                  </a:lnTo>
                  <a:cubicBezTo>
                    <a:pt x="891893" y="0"/>
                    <a:pt x="921610" y="29717"/>
                    <a:pt x="921610" y="66374"/>
                  </a:cubicBezTo>
                  <a:lnTo>
                    <a:pt x="921610" y="907458"/>
                  </a:lnTo>
                  <a:cubicBezTo>
                    <a:pt x="921610" y="944115"/>
                    <a:pt x="891893" y="973832"/>
                    <a:pt x="855236" y="973832"/>
                  </a:cubicBezTo>
                  <a:lnTo>
                    <a:pt x="66374" y="973832"/>
                  </a:lnTo>
                  <a:cubicBezTo>
                    <a:pt x="29717" y="973832"/>
                    <a:pt x="0" y="944115"/>
                    <a:pt x="0" y="907458"/>
                  </a:cubicBezTo>
                  <a:lnTo>
                    <a:pt x="0" y="66374"/>
                  </a:lnTo>
                  <a:cubicBezTo>
                    <a:pt x="0" y="29717"/>
                    <a:pt x="29717" y="0"/>
                    <a:pt x="663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921610" cy="1021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639359" y="3021124"/>
            <a:ext cx="3499238" cy="1866815"/>
            <a:chOff x="0" y="0"/>
            <a:chExt cx="921610" cy="49167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21610" cy="491672"/>
            </a:xfrm>
            <a:custGeom>
              <a:avLst/>
              <a:gdLst/>
              <a:ahLst/>
              <a:cxnLst/>
              <a:rect l="l" t="t" r="r" b="b"/>
              <a:pathLst>
                <a:path w="921610" h="491672">
                  <a:moveTo>
                    <a:pt x="66374" y="0"/>
                  </a:moveTo>
                  <a:lnTo>
                    <a:pt x="855236" y="0"/>
                  </a:lnTo>
                  <a:cubicBezTo>
                    <a:pt x="891893" y="0"/>
                    <a:pt x="921610" y="29717"/>
                    <a:pt x="921610" y="66374"/>
                  </a:cubicBezTo>
                  <a:lnTo>
                    <a:pt x="921610" y="425298"/>
                  </a:lnTo>
                  <a:cubicBezTo>
                    <a:pt x="921610" y="461955"/>
                    <a:pt x="891893" y="491672"/>
                    <a:pt x="855236" y="491672"/>
                  </a:cubicBezTo>
                  <a:lnTo>
                    <a:pt x="66374" y="491672"/>
                  </a:lnTo>
                  <a:cubicBezTo>
                    <a:pt x="29717" y="491672"/>
                    <a:pt x="0" y="461955"/>
                    <a:pt x="0" y="425298"/>
                  </a:cubicBezTo>
                  <a:lnTo>
                    <a:pt x="0" y="66374"/>
                  </a:lnTo>
                  <a:cubicBezTo>
                    <a:pt x="0" y="29717"/>
                    <a:pt x="29717" y="0"/>
                    <a:pt x="66374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921610" cy="539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3109630" y="5457158"/>
            <a:ext cx="4552712" cy="977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2843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Java &amp; Selenium</a:t>
            </a:r>
          </a:p>
          <a:p>
            <a:pPr algn="ctr">
              <a:lnSpc>
                <a:spcPts val="3980"/>
              </a:lnSpc>
            </a:pPr>
            <a:endParaRPr lang="en-US" sz="2843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10821198" y="5162272"/>
            <a:ext cx="7493841" cy="5109437"/>
          </a:xfrm>
          <a:custGeom>
            <a:avLst/>
            <a:gdLst/>
            <a:ahLst/>
            <a:cxnLst/>
            <a:rect l="l" t="t" r="r" b="b"/>
            <a:pathLst>
              <a:path w="7493841" h="5109437">
                <a:moveTo>
                  <a:pt x="0" y="0"/>
                </a:moveTo>
                <a:lnTo>
                  <a:pt x="7493841" y="0"/>
                </a:lnTo>
                <a:lnTo>
                  <a:pt x="7493841" y="5109437"/>
                </a:lnTo>
                <a:lnTo>
                  <a:pt x="0" y="5109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4795509" y="3513654"/>
            <a:ext cx="5498141" cy="79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3"/>
              </a:lnSpc>
            </a:pPr>
            <a:r>
              <a:rPr lang="en-US" sz="4759" b="1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769874" y="3537606"/>
            <a:ext cx="5498141" cy="79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3"/>
              </a:lnSpc>
            </a:pPr>
            <a:r>
              <a:rPr lang="en-US" sz="4759" b="1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636915" y="3513654"/>
            <a:ext cx="5498141" cy="79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3"/>
              </a:lnSpc>
            </a:pPr>
            <a:r>
              <a:rPr lang="en-US" sz="4759" b="1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65255" y="5373226"/>
            <a:ext cx="3207886" cy="148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0"/>
              </a:lnSpc>
            </a:pPr>
            <a:r>
              <a:rPr lang="en-US" sz="2872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Maven Build System</a:t>
            </a:r>
          </a:p>
          <a:p>
            <a:pPr algn="ctr">
              <a:lnSpc>
                <a:spcPts val="4020"/>
              </a:lnSpc>
            </a:pPr>
            <a:endParaRPr lang="en-US" sz="2872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36" name="Freeform 36"/>
          <p:cNvSpPr/>
          <p:nvPr/>
        </p:nvSpPr>
        <p:spPr>
          <a:xfrm rot="635325">
            <a:off x="-46544" y="-140746"/>
            <a:ext cx="3769654" cy="3193925"/>
          </a:xfrm>
          <a:custGeom>
            <a:avLst/>
            <a:gdLst/>
            <a:ahLst/>
            <a:cxnLst/>
            <a:rect l="l" t="t" r="r" b="b"/>
            <a:pathLst>
              <a:path w="3769654" h="3193925">
                <a:moveTo>
                  <a:pt x="0" y="0"/>
                </a:moveTo>
                <a:lnTo>
                  <a:pt x="3769654" y="0"/>
                </a:lnTo>
                <a:lnTo>
                  <a:pt x="3769654" y="3193925"/>
                </a:lnTo>
                <a:lnTo>
                  <a:pt x="0" y="3193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9738" y="3140391"/>
            <a:ext cx="1381570" cy="1381570"/>
          </a:xfrm>
          <a:custGeom>
            <a:avLst/>
            <a:gdLst/>
            <a:ahLst/>
            <a:cxnLst/>
            <a:rect l="l" t="t" r="r" b="b"/>
            <a:pathLst>
              <a:path w="1381570" h="1381570">
                <a:moveTo>
                  <a:pt x="0" y="0"/>
                </a:moveTo>
                <a:lnTo>
                  <a:pt x="1381570" y="0"/>
                </a:lnTo>
                <a:lnTo>
                  <a:pt x="1381570" y="1381571"/>
                </a:lnTo>
                <a:lnTo>
                  <a:pt x="0" y="1381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9738" y="4869131"/>
            <a:ext cx="1381570" cy="1381570"/>
          </a:xfrm>
          <a:custGeom>
            <a:avLst/>
            <a:gdLst/>
            <a:ahLst/>
            <a:cxnLst/>
            <a:rect l="l" t="t" r="r" b="b"/>
            <a:pathLst>
              <a:path w="1381570" h="1381570">
                <a:moveTo>
                  <a:pt x="0" y="0"/>
                </a:moveTo>
                <a:lnTo>
                  <a:pt x="1381570" y="0"/>
                </a:lnTo>
                <a:lnTo>
                  <a:pt x="1381570" y="1381570"/>
                </a:lnTo>
                <a:lnTo>
                  <a:pt x="0" y="1381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6272" y="6746001"/>
            <a:ext cx="1381570" cy="1381570"/>
          </a:xfrm>
          <a:custGeom>
            <a:avLst/>
            <a:gdLst/>
            <a:ahLst/>
            <a:cxnLst/>
            <a:rect l="l" t="t" r="r" b="b"/>
            <a:pathLst>
              <a:path w="1381570" h="1381570">
                <a:moveTo>
                  <a:pt x="0" y="0"/>
                </a:moveTo>
                <a:lnTo>
                  <a:pt x="1381570" y="0"/>
                </a:lnTo>
                <a:lnTo>
                  <a:pt x="1381570" y="1381570"/>
                </a:lnTo>
                <a:lnTo>
                  <a:pt x="0" y="1381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05774" y="3348647"/>
            <a:ext cx="1029499" cy="102949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16272" y="4998212"/>
            <a:ext cx="1029499" cy="102949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85945" y="6929015"/>
            <a:ext cx="1029499" cy="102949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981540" y="3329597"/>
            <a:ext cx="6162460" cy="1539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2451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Developed automation scripts using Selenium WebDriver + TestNG + Cucumber</a:t>
            </a:r>
          </a:p>
          <a:p>
            <a:pPr algn="l">
              <a:lnSpc>
                <a:spcPts val="3049"/>
              </a:lnSpc>
            </a:pPr>
            <a:endParaRPr lang="en-US" sz="2451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81540" y="5069628"/>
            <a:ext cx="5648477" cy="1869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3"/>
              </a:lnSpc>
            </a:pPr>
            <a:r>
              <a:rPr lang="en-US" sz="2406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Implemented integration with Jenkins for automated test execution on each code commit</a:t>
            </a:r>
          </a:p>
          <a:p>
            <a:pPr algn="l">
              <a:lnSpc>
                <a:spcPts val="2993"/>
              </a:lnSpc>
            </a:pPr>
            <a:endParaRPr lang="en-US" sz="2406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  <a:p>
            <a:pPr algn="l">
              <a:lnSpc>
                <a:spcPts val="2993"/>
              </a:lnSpc>
            </a:pPr>
            <a:endParaRPr lang="en-US" sz="2406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053187" y="6741270"/>
            <a:ext cx="5505182" cy="1395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2234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Managed requirements and test cases in JIRA with active tracking of tasks and bugs</a:t>
            </a:r>
          </a:p>
          <a:p>
            <a:pPr algn="l">
              <a:lnSpc>
                <a:spcPts val="2779"/>
              </a:lnSpc>
            </a:pPr>
            <a:endParaRPr lang="en-US" sz="2234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51109" y="3578180"/>
            <a:ext cx="959825" cy="49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31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75447" y="5226812"/>
            <a:ext cx="959825" cy="49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31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85945" y="7149409"/>
            <a:ext cx="959825" cy="49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31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01135" y="1193267"/>
            <a:ext cx="65597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Work Description</a:t>
            </a:r>
          </a:p>
        </p:txBody>
      </p:sp>
      <p:sp>
        <p:nvSpPr>
          <p:cNvPr id="21" name="Freeform 21"/>
          <p:cNvSpPr/>
          <p:nvPr/>
        </p:nvSpPr>
        <p:spPr>
          <a:xfrm>
            <a:off x="11615481" y="79410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1"/>
                </a:lnTo>
                <a:lnTo>
                  <a:pt x="0" y="4586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2" name="Freeform 22"/>
          <p:cNvSpPr/>
          <p:nvPr/>
        </p:nvSpPr>
        <p:spPr>
          <a:xfrm rot="635325">
            <a:off x="332804" y="6094068"/>
            <a:ext cx="4800115" cy="4067007"/>
          </a:xfrm>
          <a:custGeom>
            <a:avLst/>
            <a:gdLst/>
            <a:ahLst/>
            <a:cxnLst/>
            <a:rect l="l" t="t" r="r" b="b"/>
            <a:pathLst>
              <a:path w="4800115" h="4067007">
                <a:moveTo>
                  <a:pt x="0" y="0"/>
                </a:moveTo>
                <a:lnTo>
                  <a:pt x="4800115" y="0"/>
                </a:lnTo>
                <a:lnTo>
                  <a:pt x="4800115" y="4067006"/>
                </a:lnTo>
                <a:lnTo>
                  <a:pt x="0" y="4067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226878">
            <a:off x="-267547" y="148087"/>
            <a:ext cx="4576141" cy="2579280"/>
          </a:xfrm>
          <a:custGeom>
            <a:avLst/>
            <a:gdLst/>
            <a:ahLst/>
            <a:cxnLst/>
            <a:rect l="l" t="t" r="r" b="b"/>
            <a:pathLst>
              <a:path w="4576141" h="2579280">
                <a:moveTo>
                  <a:pt x="0" y="0"/>
                </a:moveTo>
                <a:lnTo>
                  <a:pt x="4576141" y="0"/>
                </a:lnTo>
                <a:lnTo>
                  <a:pt x="4576141" y="2579280"/>
                </a:lnTo>
                <a:lnTo>
                  <a:pt x="0" y="25792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4853326">
            <a:off x="14452362" y="6906771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25" name="Group 25"/>
          <p:cNvGrpSpPr/>
          <p:nvPr/>
        </p:nvGrpSpPr>
        <p:grpSpPr>
          <a:xfrm>
            <a:off x="11964041" y="3348647"/>
            <a:ext cx="1029499" cy="102949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1088545" y="3172611"/>
            <a:ext cx="1381570" cy="1381570"/>
          </a:xfrm>
          <a:custGeom>
            <a:avLst/>
            <a:gdLst/>
            <a:ahLst/>
            <a:cxnLst/>
            <a:rect l="l" t="t" r="r" b="b"/>
            <a:pathLst>
              <a:path w="1381570" h="1381570">
                <a:moveTo>
                  <a:pt x="0" y="0"/>
                </a:moveTo>
                <a:lnTo>
                  <a:pt x="1381570" y="0"/>
                </a:lnTo>
                <a:lnTo>
                  <a:pt x="1381570" y="1381571"/>
                </a:lnTo>
                <a:lnTo>
                  <a:pt x="0" y="1381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11264581" y="3350668"/>
            <a:ext cx="1029499" cy="102949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1299418" y="3612420"/>
            <a:ext cx="959825" cy="49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31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04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2140077" y="5319536"/>
            <a:ext cx="1029499" cy="1029499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1355245" y="5032495"/>
            <a:ext cx="1381570" cy="1381570"/>
          </a:xfrm>
          <a:custGeom>
            <a:avLst/>
            <a:gdLst/>
            <a:ahLst/>
            <a:cxnLst/>
            <a:rect l="l" t="t" r="r" b="b"/>
            <a:pathLst>
              <a:path w="1381570" h="1381570">
                <a:moveTo>
                  <a:pt x="0" y="0"/>
                </a:moveTo>
                <a:lnTo>
                  <a:pt x="1381570" y="0"/>
                </a:lnTo>
                <a:lnTo>
                  <a:pt x="1381570" y="1381570"/>
                </a:lnTo>
                <a:lnTo>
                  <a:pt x="0" y="1381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11518965" y="5236337"/>
            <a:ext cx="1029499" cy="1029499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518965" y="5470283"/>
            <a:ext cx="959825" cy="49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31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05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654826" y="3263435"/>
            <a:ext cx="4930657" cy="13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210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Produced detailed HTML reports with screenshots on test failure using Extent Reports</a:t>
            </a:r>
          </a:p>
          <a:p>
            <a:pPr algn="l">
              <a:lnSpc>
                <a:spcPts val="2612"/>
              </a:lnSpc>
            </a:pPr>
            <a:endParaRPr lang="en-US" sz="2100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2736815" y="5100950"/>
            <a:ext cx="5097284" cy="135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1"/>
              </a:lnSpc>
            </a:pPr>
            <a:r>
              <a:rPr lang="en-US" sz="2171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Conducted manual testing using Zphyr Board in JIRA for Sprint backlog management</a:t>
            </a:r>
          </a:p>
          <a:p>
            <a:pPr algn="l">
              <a:lnSpc>
                <a:spcPts val="2701"/>
              </a:lnSpc>
            </a:pPr>
            <a:endParaRPr lang="en-US" sz="2171" b="1">
              <a:solidFill>
                <a:srgbClr val="2D2261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36206">
            <a:off x="14625194" y="-240849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5829" y="5700189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1"/>
                </a:lnTo>
                <a:lnTo>
                  <a:pt x="0" y="4586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2205896" y="2097441"/>
            <a:ext cx="12449271" cy="6909345"/>
          </a:xfrm>
          <a:custGeom>
            <a:avLst/>
            <a:gdLst/>
            <a:ahLst/>
            <a:cxnLst/>
            <a:rect l="l" t="t" r="r" b="b"/>
            <a:pathLst>
              <a:path w="12449271" h="6909345">
                <a:moveTo>
                  <a:pt x="0" y="0"/>
                </a:moveTo>
                <a:lnTo>
                  <a:pt x="12449271" y="0"/>
                </a:lnTo>
                <a:lnTo>
                  <a:pt x="12449271" y="6909345"/>
                </a:lnTo>
                <a:lnTo>
                  <a:pt x="0" y="69093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5829" y="631183"/>
            <a:ext cx="12861125" cy="814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 b="1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AUTOMATION REPORTS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36206">
            <a:off x="14625194" y="-353399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665" y="5713708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4" y="0"/>
                </a:lnTo>
                <a:lnTo>
                  <a:pt x="6727324" y="4586811"/>
                </a:lnTo>
                <a:lnTo>
                  <a:pt x="0" y="4586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285869" y="1560817"/>
            <a:ext cx="9749442" cy="4702073"/>
          </a:xfrm>
          <a:custGeom>
            <a:avLst/>
            <a:gdLst/>
            <a:ahLst/>
            <a:cxnLst/>
            <a:rect l="l" t="t" r="r" b="b"/>
            <a:pathLst>
              <a:path w="9749442" h="4702073">
                <a:moveTo>
                  <a:pt x="0" y="0"/>
                </a:moveTo>
                <a:lnTo>
                  <a:pt x="9749442" y="0"/>
                </a:lnTo>
                <a:lnTo>
                  <a:pt x="9749442" y="4702073"/>
                </a:lnTo>
                <a:lnTo>
                  <a:pt x="0" y="4702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71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86793" y="3911854"/>
            <a:ext cx="8622564" cy="5255085"/>
          </a:xfrm>
          <a:custGeom>
            <a:avLst/>
            <a:gdLst/>
            <a:ahLst/>
            <a:cxnLst/>
            <a:rect l="l" t="t" r="r" b="b"/>
            <a:pathLst>
              <a:path w="8622564" h="5255085">
                <a:moveTo>
                  <a:pt x="0" y="0"/>
                </a:moveTo>
                <a:lnTo>
                  <a:pt x="8622564" y="0"/>
                </a:lnTo>
                <a:lnTo>
                  <a:pt x="8622564" y="5255085"/>
                </a:lnTo>
                <a:lnTo>
                  <a:pt x="0" y="5255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008" r="-1905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0969" y="635974"/>
            <a:ext cx="7699304" cy="48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5"/>
              </a:lnSpc>
            </a:pPr>
            <a:r>
              <a:rPr lang="en-US" sz="3695" b="1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ADD TO CART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36206">
            <a:off x="14625194" y="-308379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918559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1"/>
                </a:lnTo>
                <a:lnTo>
                  <a:pt x="0" y="4586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9296" y="1469914"/>
            <a:ext cx="14662969" cy="7788386"/>
          </a:xfrm>
          <a:custGeom>
            <a:avLst/>
            <a:gdLst/>
            <a:ahLst/>
            <a:cxnLst/>
            <a:rect l="l" t="t" r="r" b="b"/>
            <a:pathLst>
              <a:path w="14662969" h="7788386">
                <a:moveTo>
                  <a:pt x="0" y="0"/>
                </a:moveTo>
                <a:lnTo>
                  <a:pt x="14662969" y="0"/>
                </a:lnTo>
                <a:lnTo>
                  <a:pt x="14662969" y="7788386"/>
                </a:lnTo>
                <a:lnTo>
                  <a:pt x="0" y="7788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42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0969" y="635974"/>
            <a:ext cx="7699304" cy="48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5"/>
              </a:lnSpc>
            </a:pPr>
            <a:r>
              <a:rPr lang="en-US" sz="3695" b="1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AGILE BOARD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36206">
            <a:off x="14828613" y="-488459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6163" y="5918559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1"/>
                </a:lnTo>
                <a:lnTo>
                  <a:pt x="0" y="4586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830705"/>
            <a:ext cx="14954412" cy="6972495"/>
          </a:xfrm>
          <a:custGeom>
            <a:avLst/>
            <a:gdLst/>
            <a:ahLst/>
            <a:cxnLst/>
            <a:rect l="l" t="t" r="r" b="b"/>
            <a:pathLst>
              <a:path w="14954412" h="6972495">
                <a:moveTo>
                  <a:pt x="0" y="0"/>
                </a:moveTo>
                <a:lnTo>
                  <a:pt x="14954412" y="0"/>
                </a:lnTo>
                <a:lnTo>
                  <a:pt x="14954412" y="6972494"/>
                </a:lnTo>
                <a:lnTo>
                  <a:pt x="0" y="69724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0969" y="635974"/>
            <a:ext cx="7699304" cy="48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5"/>
              </a:lnSpc>
            </a:pPr>
            <a:r>
              <a:rPr lang="en-US" sz="3695" b="1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SPRINT CREATION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439</Words>
  <Application>Microsoft Office PowerPoint</Application>
  <PresentationFormat>Custom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Red Hat Display</vt:lpstr>
      <vt:lpstr>Red Hat Display Bold</vt:lpstr>
      <vt:lpstr>Calibri</vt:lpstr>
      <vt:lpstr>Saira Extra-Light</vt:lpstr>
      <vt:lpstr>Arial</vt:lpstr>
      <vt:lpstr>Saira Bold</vt:lpstr>
      <vt:lpstr>DM Sans Bold</vt:lpstr>
      <vt:lpstr>Saira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SauceDemo automation</dc:title>
  <cp:lastModifiedBy>Kunda Dilip Kumar</cp:lastModifiedBy>
  <cp:revision>2</cp:revision>
  <dcterms:created xsi:type="dcterms:W3CDTF">2006-08-16T00:00:00Z</dcterms:created>
  <dcterms:modified xsi:type="dcterms:W3CDTF">2025-09-08T11:17:36Z</dcterms:modified>
  <dc:identifier>DAGyYWDZcUo</dc:identifier>
</cp:coreProperties>
</file>